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389" r:id="rId3"/>
    <p:sldId id="308" r:id="rId4"/>
    <p:sldId id="380" r:id="rId5"/>
    <p:sldId id="315" r:id="rId6"/>
    <p:sldId id="312" r:id="rId7"/>
    <p:sldId id="318" r:id="rId8"/>
    <p:sldId id="350" r:id="rId9"/>
    <p:sldId id="321" r:id="rId10"/>
    <p:sldId id="335" r:id="rId11"/>
    <p:sldId id="267" r:id="rId12"/>
    <p:sldId id="338" r:id="rId13"/>
    <p:sldId id="351" r:id="rId14"/>
    <p:sldId id="352" r:id="rId15"/>
    <p:sldId id="336" r:id="rId16"/>
    <p:sldId id="342" r:id="rId17"/>
    <p:sldId id="337" r:id="rId18"/>
    <p:sldId id="359" r:id="rId19"/>
    <p:sldId id="378" r:id="rId20"/>
    <p:sldId id="372" r:id="rId21"/>
    <p:sldId id="377" r:id="rId22"/>
    <p:sldId id="376" r:id="rId23"/>
    <p:sldId id="373" r:id="rId24"/>
    <p:sldId id="358" r:id="rId25"/>
    <p:sldId id="331" r:id="rId26"/>
    <p:sldId id="387" r:id="rId27"/>
    <p:sldId id="257" r:id="rId28"/>
    <p:sldId id="330" r:id="rId29"/>
    <p:sldId id="32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D9CF4C-C6DB-4C6A-BB6C-4ADBC15E290B}">
          <p14:sldIdLst>
            <p14:sldId id="256"/>
            <p14:sldId id="389"/>
            <p14:sldId id="308"/>
            <p14:sldId id="380"/>
            <p14:sldId id="315"/>
            <p14:sldId id="312"/>
            <p14:sldId id="318"/>
            <p14:sldId id="350"/>
            <p14:sldId id="321"/>
          </p14:sldIdLst>
        </p14:section>
        <p14:section name="Part 1: NewBoCo 2014-2017" id="{5958FB99-1142-41E9-864F-1DE42BD3FB2E}">
          <p14:sldIdLst>
            <p14:sldId id="335"/>
            <p14:sldId id="267"/>
            <p14:sldId id="338"/>
            <p14:sldId id="351"/>
            <p14:sldId id="352"/>
            <p14:sldId id="336"/>
            <p14:sldId id="342"/>
            <p14:sldId id="337"/>
            <p14:sldId id="359"/>
            <p14:sldId id="378"/>
            <p14:sldId id="372"/>
            <p14:sldId id="377"/>
            <p14:sldId id="376"/>
            <p14:sldId id="373"/>
            <p14:sldId id="358"/>
            <p14:sldId id="331"/>
            <p14:sldId id="387"/>
            <p14:sldId id="257"/>
            <p14:sldId id="330"/>
            <p14:sldId id="328"/>
          </p14:sldIdLst>
        </p14:section>
        <p14:section name="Back Slides" id="{211C8BA4-978E-4E9C-B554-EF75689548E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6" autoAdjust="0"/>
    <p:restoredTop sz="90568" autoAdjust="0"/>
  </p:normalViewPr>
  <p:slideViewPr>
    <p:cSldViewPr snapToGrid="0">
      <p:cViewPr varScale="1">
        <p:scale>
          <a:sx n="75" d="100"/>
          <a:sy n="75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0766E-90FB-4383-A0DE-73BA6AE514F4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8F17D-A613-4272-9DE7-6D3BEA21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77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Silicon Valley</a:t>
            </a:r>
          </a:p>
          <a:p>
            <a:r>
              <a:rPr lang="en-US" dirty="0"/>
              <a:t>Boulder &amp; Denver </a:t>
            </a:r>
          </a:p>
          <a:p>
            <a:r>
              <a:rPr lang="en-US" dirty="0"/>
              <a:t>London</a:t>
            </a:r>
          </a:p>
          <a:p>
            <a:r>
              <a:rPr lang="en-US" dirty="0"/>
              <a:t>New York City</a:t>
            </a:r>
          </a:p>
          <a:p>
            <a:r>
              <a:rPr lang="en-US" dirty="0"/>
              <a:t>Atlanta</a:t>
            </a:r>
          </a:p>
          <a:p>
            <a:r>
              <a:rPr lang="en-US" dirty="0"/>
              <a:t>Kansas City </a:t>
            </a:r>
          </a:p>
          <a:p>
            <a:r>
              <a:rPr lang="en-US" dirty="0"/>
              <a:t>Nashville </a:t>
            </a:r>
          </a:p>
          <a:p>
            <a:r>
              <a:rPr lang="en-US" dirty="0"/>
              <a:t>Chicago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56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Silicon Valley</a:t>
            </a:r>
          </a:p>
          <a:p>
            <a:r>
              <a:rPr lang="en-US" dirty="0"/>
              <a:t>Boulder &amp; Denver </a:t>
            </a:r>
          </a:p>
          <a:p>
            <a:r>
              <a:rPr lang="en-US" dirty="0"/>
              <a:t>London</a:t>
            </a:r>
          </a:p>
          <a:p>
            <a:r>
              <a:rPr lang="en-US" dirty="0"/>
              <a:t>New York City</a:t>
            </a:r>
          </a:p>
          <a:p>
            <a:r>
              <a:rPr lang="en-US" dirty="0"/>
              <a:t>Atlanta</a:t>
            </a:r>
          </a:p>
          <a:p>
            <a:r>
              <a:rPr lang="en-US" dirty="0"/>
              <a:t>Kansas City </a:t>
            </a:r>
          </a:p>
          <a:p>
            <a:r>
              <a:rPr lang="en-US" dirty="0"/>
              <a:t>Nashville </a:t>
            </a:r>
          </a:p>
          <a:p>
            <a:r>
              <a:rPr lang="en-US" dirty="0"/>
              <a:t>Chicago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Silicon Valley</a:t>
            </a:r>
          </a:p>
          <a:p>
            <a:r>
              <a:rPr lang="en-US" dirty="0"/>
              <a:t>Boulder &amp; Denver </a:t>
            </a:r>
          </a:p>
          <a:p>
            <a:r>
              <a:rPr lang="en-US" dirty="0"/>
              <a:t>London</a:t>
            </a:r>
          </a:p>
          <a:p>
            <a:r>
              <a:rPr lang="en-US" dirty="0"/>
              <a:t>New York City</a:t>
            </a:r>
          </a:p>
          <a:p>
            <a:r>
              <a:rPr lang="en-US" dirty="0"/>
              <a:t>Atlanta</a:t>
            </a:r>
          </a:p>
          <a:p>
            <a:r>
              <a:rPr lang="en-US" dirty="0"/>
              <a:t>Kansas City </a:t>
            </a:r>
          </a:p>
          <a:p>
            <a:r>
              <a:rPr lang="en-US" dirty="0"/>
              <a:t>Nashville </a:t>
            </a:r>
          </a:p>
          <a:p>
            <a:r>
              <a:rPr lang="en-US" dirty="0"/>
              <a:t>Chicago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5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Silicon Valley</a:t>
            </a:r>
          </a:p>
          <a:p>
            <a:r>
              <a:rPr lang="en-US" dirty="0"/>
              <a:t>Boulder &amp; Denver </a:t>
            </a:r>
          </a:p>
          <a:p>
            <a:r>
              <a:rPr lang="en-US" dirty="0"/>
              <a:t>London</a:t>
            </a:r>
          </a:p>
          <a:p>
            <a:r>
              <a:rPr lang="en-US" dirty="0"/>
              <a:t>New York City</a:t>
            </a:r>
          </a:p>
          <a:p>
            <a:r>
              <a:rPr lang="en-US" dirty="0"/>
              <a:t>Atlanta</a:t>
            </a:r>
          </a:p>
          <a:p>
            <a:r>
              <a:rPr lang="en-US" dirty="0"/>
              <a:t>Kansas City </a:t>
            </a:r>
          </a:p>
          <a:p>
            <a:r>
              <a:rPr lang="en-US" dirty="0"/>
              <a:t>Nashville </a:t>
            </a:r>
          </a:p>
          <a:p>
            <a:r>
              <a:rPr lang="en-US" dirty="0"/>
              <a:t>Chicago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Silicon Valley</a:t>
            </a:r>
          </a:p>
          <a:p>
            <a:r>
              <a:rPr lang="en-US" dirty="0"/>
              <a:t>Boulder &amp; Denver </a:t>
            </a:r>
          </a:p>
          <a:p>
            <a:r>
              <a:rPr lang="en-US" dirty="0"/>
              <a:t>London</a:t>
            </a:r>
          </a:p>
          <a:p>
            <a:r>
              <a:rPr lang="en-US" dirty="0"/>
              <a:t>New York City</a:t>
            </a:r>
          </a:p>
          <a:p>
            <a:r>
              <a:rPr lang="en-US" dirty="0"/>
              <a:t>Atlanta</a:t>
            </a:r>
          </a:p>
          <a:p>
            <a:r>
              <a:rPr lang="en-US" dirty="0"/>
              <a:t>Kansas City </a:t>
            </a:r>
          </a:p>
          <a:p>
            <a:r>
              <a:rPr lang="en-US" dirty="0"/>
              <a:t>Nashville </a:t>
            </a:r>
          </a:p>
          <a:p>
            <a:r>
              <a:rPr lang="en-US" dirty="0"/>
              <a:t>Chicago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415: creating the tech &amp; startup density that didn’t exist </a:t>
            </a:r>
          </a:p>
          <a:p>
            <a:r>
              <a:rPr lang="en-US" dirty="0"/>
              <a:t>250 nerdy people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10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didn’t have an accelerator program that focused on early stage, tech companies. So we built one.</a:t>
            </a:r>
          </a:p>
          <a:p>
            <a:r>
              <a:rPr lang="en-US" dirty="0"/>
              <a:t>, TOFU  </a:t>
            </a:r>
          </a:p>
          <a:p>
            <a:endParaRPr lang="en-US" dirty="0"/>
          </a:p>
          <a:p>
            <a:r>
              <a:rPr lang="en-US" dirty="0"/>
              <a:t>34 companies so far, X are still alive.  </a:t>
            </a:r>
          </a:p>
          <a:p>
            <a:r>
              <a:rPr lang="en-US" dirty="0"/>
              <a:t>19/X are in </a:t>
            </a:r>
            <a:r>
              <a:rPr lang="en-US" dirty="0" err="1"/>
              <a:t>iowa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If there are no deals in Iowa to invest in, we will bring them here, and hopefully get them to stay. X companies have stayed.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7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a regional angel network to raise money for startups: So we built one. </a:t>
            </a:r>
          </a:p>
          <a:p>
            <a:r>
              <a:rPr lang="en-US" dirty="0"/>
              <a:t>Coordinated a raise of $1.3 million with sponsor (and legal experts) @ S&amp;I</a:t>
            </a:r>
          </a:p>
          <a:p>
            <a:r>
              <a:rPr lang="en-US" dirty="0"/>
              <a:t>About 40 investors right now, aiming for 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59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region’s first publicly available prototyping labs and VR labs – and it helped us recruit a startup from Michigan, </a:t>
            </a:r>
            <a:r>
              <a:rPr lang="en-US" dirty="0" err="1"/>
              <a:t>GovRED</a:t>
            </a:r>
            <a:r>
              <a:rPr lang="en-US" dirty="0"/>
              <a:t> technologies, that’s developing police and military simulating using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67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Entrepreneurs need tech cofounders. </a:t>
            </a:r>
          </a:p>
          <a:p>
            <a:r>
              <a:rPr lang="en-US" dirty="0"/>
              <a:t>Adult computer science education: We built Iowa’s first code school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3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 1500 kids per year have explored comp sci and stem </a:t>
            </a:r>
          </a:p>
          <a:p>
            <a:r>
              <a:rPr lang="en-US" dirty="0"/>
              <a:t>Iowa Girls Code Camp: 50 high school girls learning to code. Iowa produces very few </a:t>
            </a:r>
            <a:r>
              <a:rPr lang="en-US" dirty="0" err="1"/>
              <a:t>compsci</a:t>
            </a:r>
            <a:r>
              <a:rPr lang="en-US" dirty="0"/>
              <a:t> college graduates. We’re hoping to make </a:t>
            </a:r>
            <a:r>
              <a:rPr lang="en-US" dirty="0" err="1"/>
              <a:t>compsci</a:t>
            </a:r>
            <a:r>
              <a:rPr lang="en-US" dirty="0"/>
              <a:t> a viable path for </a:t>
            </a:r>
            <a:r>
              <a:rPr lang="en-US" dirty="0" err="1"/>
              <a:t>highschool</a:t>
            </a:r>
            <a:r>
              <a:rPr lang="en-US" dirty="0"/>
              <a:t> girls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5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 companies have used our services to help build more innovative cultures, and have more visibility of disruption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F17D-A613-4272-9DE7-6D3BEA213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6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7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3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6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4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1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A927B8-960C-4CF6-BC6C-20A767E500DD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AADC4D-1724-4E84-BB85-16A1E4E6A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1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5932"/>
            <a:ext cx="12192000" cy="572068"/>
          </a:xfrm>
          <a:prstGeom prst="rect">
            <a:avLst/>
          </a:prstGeom>
          <a:solidFill>
            <a:srgbClr val="5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7842" y="6285932"/>
            <a:ext cx="2272862" cy="5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2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91986"/>
            <a:ext cx="9144000" cy="91372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15427"/>
                </a:solidFill>
                <a:latin typeface="+mn-lt"/>
              </a:rPr>
              <a:t>Welcome to DeltaV!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05707"/>
            <a:ext cx="9144000" cy="3968522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Aaron Horn</a:t>
            </a:r>
          </a:p>
          <a:p>
            <a:br>
              <a:rPr lang="en-US" sz="3600" dirty="0"/>
            </a:b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Chief Operating Officer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The New Bohemian Innovation Collaborative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@NewBoCo | @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DeltaVCode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3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0980-A553-4F42-8CB5-65932687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365125"/>
            <a:ext cx="11049000" cy="1325563"/>
          </a:xfrm>
        </p:spPr>
        <p:txBody>
          <a:bodyPr/>
          <a:lstStyle/>
          <a:p>
            <a:pPr algn="ctr"/>
            <a:r>
              <a:rPr lang="en-US" dirty="0"/>
              <a:t>We launched the state’s first accelerator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73F16-8263-4AC2-95D6-DEF1182D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3508983-F4C6-483E-B445-0922525D3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33"/>
          <a:stretch/>
        </p:blipFill>
        <p:spPr>
          <a:xfrm>
            <a:off x="-1089280" y="1825625"/>
            <a:ext cx="13290613" cy="44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662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0A6C86-ECCB-3842-9A98-23070F78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61" y="397933"/>
            <a:ext cx="10796039" cy="54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7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0576-0779-40A4-ABB0-6CA5CF3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built the region’s first formal angel network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4A259-23DF-40C1-A23C-A9064476C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62" y="1975120"/>
            <a:ext cx="7933075" cy="4012660"/>
          </a:xfrm>
        </p:spPr>
      </p:pic>
      <p:sp>
        <p:nvSpPr>
          <p:cNvPr id="3" name="AutoShape 2" descr="cid:7456387A-9B76-4CC3-8263-FEC2DB7B72F7">
            <a:extLst>
              <a:ext uri="{FF2B5EF4-FFF2-40B4-BE49-F238E27FC236}">
                <a16:creationId xmlns:a16="http://schemas.microsoft.com/office/drawing/2014/main" id="{542DF29B-9609-4FEC-9DC9-7480C53FF6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068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0560-56E3-44C6-BF49-BE2032B29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915192" cy="1325563"/>
          </a:xfrm>
        </p:spPr>
        <p:txBody>
          <a:bodyPr/>
          <a:lstStyle/>
          <a:p>
            <a:pPr algn="ctr"/>
            <a:r>
              <a:rPr lang="en-US" dirty="0"/>
              <a:t>We opened the region’s first public prototyping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23DD3-E3DB-40DD-844F-6C61DC7C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338CA-0470-41AF-91F6-6BBFC0FCDE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62"/>
          <a:stretch/>
        </p:blipFill>
        <p:spPr>
          <a:xfrm>
            <a:off x="942393" y="1382552"/>
            <a:ext cx="10273004" cy="490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23DBD-5D3F-4367-9297-C8B36B7FD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7596">
            <a:off x="3823935" y="2000299"/>
            <a:ext cx="4972753" cy="38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9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E020-982A-450D-8472-1B7F44FE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the first public Virtual Reality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E008-CE0E-437A-9CB4-D688B874C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.imgur.com/S4YgRGn.png">
            <a:extLst>
              <a:ext uri="{FF2B5EF4-FFF2-40B4-BE49-F238E27FC236}">
                <a16:creationId xmlns:a16="http://schemas.microsoft.com/office/drawing/2014/main" id="{49A13D1D-4FBE-4B70-BD63-1A1BA39A4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89"/>
          <a:stretch/>
        </p:blipFill>
        <p:spPr bwMode="auto">
          <a:xfrm>
            <a:off x="0" y="1458499"/>
            <a:ext cx="12192000" cy="48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714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B7B5-A0AF-4D95-AF0B-FB17F42E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launched Iowa’s first adult code 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86B55-0323-470D-8ECB-FDCF5FB55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deltav code school">
            <a:extLst>
              <a:ext uri="{FF2B5EF4-FFF2-40B4-BE49-F238E27FC236}">
                <a16:creationId xmlns:a16="http://schemas.microsoft.com/office/drawing/2014/main" id="{D350E4D5-835B-4B7E-92E5-4B4DC7D13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2" b="25050"/>
          <a:stretch/>
        </p:blipFill>
        <p:spPr bwMode="auto">
          <a:xfrm>
            <a:off x="0" y="1443039"/>
            <a:ext cx="12192000" cy="486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54476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EE8C40-CC8B-4037-989E-C4C8AF6B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created more than 15 tech, code, leadership and entrepreneurship programs for kids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CE00B-28E3-49D5-9FA0-D3323750A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3" b="12140"/>
          <a:stretch/>
        </p:blipFill>
        <p:spPr>
          <a:xfrm>
            <a:off x="-6350" y="1604865"/>
            <a:ext cx="12192000" cy="46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199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6DD6-347B-449A-A34C-CD3DB530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launched innovation training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70A3-4A44-45BD-87B0-9591E2081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BCB7-41E9-4DBD-921B-4CE9EEDC3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24308"/>
          <a:stretch/>
        </p:blipFill>
        <p:spPr>
          <a:xfrm>
            <a:off x="0" y="1364909"/>
            <a:ext cx="12192000" cy="49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589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6E1443-7220-40D0-8CE0-19A6ED47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93" y="21783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8900" dirty="0"/>
              <a:t>48 companies </a:t>
            </a:r>
            <a:r>
              <a:rPr lang="en-US" dirty="0"/>
              <a:t>have participated in our innovation &amp; agile training programs</a:t>
            </a:r>
            <a:br>
              <a:rPr lang="en-US" dirty="0"/>
            </a:br>
            <a:br>
              <a:rPr lang="en-US" dirty="0"/>
            </a:br>
            <a:r>
              <a:rPr lang="en-US" sz="8900" dirty="0"/>
              <a:t>2 </a:t>
            </a:r>
            <a:r>
              <a:rPr lang="en-US" dirty="0"/>
              <a:t>of those are Cedar Rapids-based 2017 Inc. 5000 fastest growing companies</a:t>
            </a:r>
          </a:p>
        </p:txBody>
      </p:sp>
    </p:spTree>
    <p:extLst>
      <p:ext uri="{BB962C8B-B14F-4D97-AF65-F5344CB8AC3E}">
        <p14:creationId xmlns:p14="http://schemas.microsoft.com/office/powerpoint/2010/main" val="22648269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12" y="0"/>
            <a:ext cx="7507931" cy="62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202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5427"/>
                </a:solidFill>
                <a:latin typeface="+mn-lt"/>
                <a:cs typeface="Helvetica"/>
              </a:rPr>
              <a:t>Aaron Horn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9372600" cy="4294413"/>
          </a:xfrm>
        </p:spPr>
        <p:txBody>
          <a:bodyPr>
            <a:normAutofit/>
          </a:bodyPr>
          <a:lstStyle/>
          <a:p>
            <a:r>
              <a:rPr lang="en-US" dirty="0">
                <a:cs typeface="Helvetica"/>
              </a:rPr>
              <a:t>Went to school in Adel, Iowa</a:t>
            </a:r>
          </a:p>
          <a:p>
            <a:r>
              <a:rPr lang="en-US" dirty="0">
                <a:cs typeface="Helvetica"/>
              </a:rPr>
              <a:t>Went to college at Iowa State University</a:t>
            </a:r>
          </a:p>
          <a:p>
            <a:pPr lvl="1"/>
            <a:r>
              <a:rPr lang="en-US" dirty="0">
                <a:cs typeface="Helvetica"/>
              </a:rPr>
              <a:t>Studied Management Information Systems &amp; Entrepreneurship</a:t>
            </a:r>
          </a:p>
          <a:p>
            <a:r>
              <a:rPr lang="en-US" dirty="0">
                <a:cs typeface="Helvetica"/>
              </a:rPr>
              <a:t>I’ve always worked in IT, but in different industries</a:t>
            </a:r>
          </a:p>
          <a:p>
            <a:pPr lvl="1"/>
            <a:r>
              <a:rPr lang="en-US" dirty="0">
                <a:cs typeface="Helvetica"/>
              </a:rPr>
              <a:t>Agriculture Manufacturing for 12 years</a:t>
            </a:r>
          </a:p>
          <a:p>
            <a:pPr lvl="1"/>
            <a:r>
              <a:rPr lang="en-US" dirty="0">
                <a:cs typeface="Helvetica"/>
              </a:rPr>
              <a:t>Healthcare Software for 1 year</a:t>
            </a:r>
          </a:p>
          <a:p>
            <a:pPr lvl="1"/>
            <a:r>
              <a:rPr lang="en-US" dirty="0">
                <a:cs typeface="Helvetica"/>
              </a:rPr>
              <a:t>Railroad for 2.5 years</a:t>
            </a:r>
          </a:p>
          <a:p>
            <a:r>
              <a:rPr lang="en-US" dirty="0">
                <a:cs typeface="Helvetica"/>
              </a:rPr>
              <a:t>Involved in running 4 nonprofits</a:t>
            </a:r>
          </a:p>
        </p:txBody>
      </p:sp>
    </p:spTree>
    <p:extLst>
      <p:ext uri="{BB962C8B-B14F-4D97-AF65-F5344CB8AC3E}">
        <p14:creationId xmlns:p14="http://schemas.microsoft.com/office/powerpoint/2010/main" val="1807476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EFB98F-2185-46BE-9CAE-3C94091E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are </a:t>
            </a:r>
            <a:r>
              <a:rPr lang="en-US" u="sng" dirty="0"/>
              <a:t>not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27" y="1690688"/>
            <a:ext cx="6734145" cy="44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02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EFB98F-2185-46BE-9CAE-3C94091E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are </a:t>
            </a:r>
            <a:r>
              <a:rPr lang="en-US" u="sng" dirty="0"/>
              <a:t>not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492" y="1690688"/>
            <a:ext cx="4015015" cy="40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272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EFB98F-2185-46BE-9CAE-3C94091E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are </a:t>
            </a:r>
            <a:r>
              <a:rPr lang="en-US" u="sng" dirty="0"/>
              <a:t>not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40" y="1690688"/>
            <a:ext cx="4205303" cy="3781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86" y="3098778"/>
            <a:ext cx="5080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5936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EFB98F-2185-46BE-9CAE-3C94091E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are </a:t>
            </a:r>
            <a:r>
              <a:rPr lang="en-US" u="sng" dirty="0"/>
              <a:t>not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257" y="1516516"/>
            <a:ext cx="6589486" cy="4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366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9323"/>
            <a:ext cx="4423116" cy="32178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3389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100% of 2017-2018 reporting graduates found jobs in Iowa within 4 months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38200" y="1567224"/>
            <a:ext cx="10515600" cy="1173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charset="0"/>
              <a:buChar char="•"/>
            </a:pPr>
            <a:r>
              <a:rPr lang="en-US" dirty="0"/>
              <a:t>Average starting salary = $58,400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0" y="2854231"/>
            <a:ext cx="4254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14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BE653-EDF7-8E4D-8E98-815E68F9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901065"/>
            <a:ext cx="6955972" cy="458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3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99;p40">
            <a:extLst>
              <a:ext uri="{FF2B5EF4-FFF2-40B4-BE49-F238E27FC236}">
                <a16:creationId xmlns:a16="http://schemas.microsoft.com/office/drawing/2014/main" id="{9BFBE665-D92B-CF47-8D48-4089858185A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3535" y="346518"/>
            <a:ext cx="2653865" cy="5281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25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62FB-50D2-9E46-B5D0-371363A5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3ED2C-7F99-674C-B667-819BEFC8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84163"/>
            <a:ext cx="111125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9FE5-9485-324E-90B1-9361AB11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5427"/>
                </a:solidFill>
              </a:rPr>
              <a:t>DeltaV 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6F906-4C14-6145-8D9D-640E614B5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Jason</a:t>
            </a:r>
          </a:p>
          <a:p>
            <a:pPr lvl="1"/>
            <a:r>
              <a:rPr lang="en-US" dirty="0"/>
              <a:t>Military to Phone Sales to DeltaV to UFG Insurance</a:t>
            </a:r>
          </a:p>
          <a:p>
            <a:r>
              <a:rPr lang="en-US" dirty="0"/>
              <a:t>Ethan</a:t>
            </a:r>
          </a:p>
          <a:p>
            <a:pPr lvl="1"/>
            <a:r>
              <a:rPr lang="en-US" dirty="0"/>
              <a:t>Hy-Vee to DeltaV to Hy-Vee</a:t>
            </a:r>
          </a:p>
          <a:p>
            <a:r>
              <a:rPr lang="en-US" dirty="0"/>
              <a:t>Nathan</a:t>
            </a:r>
          </a:p>
          <a:p>
            <a:pPr lvl="1"/>
            <a:r>
              <a:rPr lang="en-US" dirty="0"/>
              <a:t>College to Band Teacher to DeltaV to Merchants Bonding Company</a:t>
            </a:r>
          </a:p>
        </p:txBody>
      </p:sp>
    </p:spTree>
    <p:extLst>
      <p:ext uri="{BB962C8B-B14F-4D97-AF65-F5344CB8AC3E}">
        <p14:creationId xmlns:p14="http://schemas.microsoft.com/office/powerpoint/2010/main" val="19038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9530" y="1045028"/>
            <a:ext cx="5845620" cy="91372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15427"/>
                </a:solidFill>
                <a:latin typeface="+mn-lt"/>
              </a:rPr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9530" y="1958749"/>
            <a:ext cx="5845620" cy="3968522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aaron@newbo.co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0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A04F01-C7D4-4873-92C6-0905BF2DD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6" y="939217"/>
            <a:ext cx="11766661" cy="5012098"/>
          </a:xfrm>
        </p:spPr>
      </p:pic>
    </p:spTree>
    <p:extLst>
      <p:ext uri="{BB962C8B-B14F-4D97-AF65-F5344CB8AC3E}">
        <p14:creationId xmlns:p14="http://schemas.microsoft.com/office/powerpoint/2010/main" val="16383459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466" y="0"/>
            <a:ext cx="3511973" cy="6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7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1650-ACA5-49F1-9876-3BB9F4A3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0A39-5FB3-456B-9404-262DB1058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://www.startupdaily.net/wp-content/uploads/2015/07/bradfeld.jpg">
            <a:extLst>
              <a:ext uri="{FF2B5EF4-FFF2-40B4-BE49-F238E27FC236}">
                <a16:creationId xmlns:a16="http://schemas.microsoft.com/office/drawing/2014/main" id="{7DBD17A1-99F3-4887-9651-84EF910E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8548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king an Entrepreneurial City">
            <a:extLst>
              <a:ext uri="{FF2B5EF4-FFF2-40B4-BE49-F238E27FC236}">
                <a16:creationId xmlns:a16="http://schemas.microsoft.com/office/drawing/2014/main" id="{AD61016F-FA5F-479A-B18F-A7FA8D131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7"/>
          <a:stretch/>
        </p:blipFill>
        <p:spPr bwMode="auto">
          <a:xfrm>
            <a:off x="2285999" y="1825625"/>
            <a:ext cx="722713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EFB98F-2185-46BE-9CAE-3C94091E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visited the greatest startup communities in the world</a:t>
            </a:r>
          </a:p>
        </p:txBody>
      </p:sp>
    </p:spTree>
    <p:extLst>
      <p:ext uri="{BB962C8B-B14F-4D97-AF65-F5344CB8AC3E}">
        <p14:creationId xmlns:p14="http://schemas.microsoft.com/office/powerpoint/2010/main" val="16990912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E45221-9651-47FB-8F9A-C166AA37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opened a facility to create tech &amp; startup density where none existed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67339-B927-4AD9-8B2D-5CBDEDECF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 t="2743"/>
          <a:stretch/>
        </p:blipFill>
        <p:spPr>
          <a:xfrm>
            <a:off x="1931436" y="1665675"/>
            <a:ext cx="8384429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572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CAFC6F-709A-4696-A01F-B7AE94D7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9F569F-47B1-460C-9EB4-65067BA3F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13691"/>
              </p:ext>
            </p:extLst>
          </p:nvPr>
        </p:nvGraphicFramePr>
        <p:xfrm>
          <a:off x="442028" y="365125"/>
          <a:ext cx="11307944" cy="547341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653972">
                  <a:extLst>
                    <a:ext uri="{9D8B030D-6E8A-4147-A177-3AD203B41FA5}">
                      <a16:colId xmlns:a16="http://schemas.microsoft.com/office/drawing/2014/main" val="2113867190"/>
                    </a:ext>
                  </a:extLst>
                </a:gridCol>
                <a:gridCol w="5653972">
                  <a:extLst>
                    <a:ext uri="{9D8B030D-6E8A-4147-A177-3AD203B41FA5}">
                      <a16:colId xmlns:a16="http://schemas.microsoft.com/office/drawing/2014/main" val="2933658183"/>
                    </a:ext>
                  </a:extLst>
                </a:gridCol>
              </a:tblGrid>
              <a:tr h="544078">
                <a:tc>
                  <a:txBody>
                    <a:bodyPr/>
                    <a:lstStyle/>
                    <a:p>
                      <a:r>
                        <a:rPr lang="en-US" sz="3200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693944"/>
                  </a:ext>
                </a:extLst>
              </a:tr>
              <a:tr h="16314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Innovation: </a:t>
                      </a:r>
                      <a:r>
                        <a:rPr lang="en-US" sz="2400" dirty="0"/>
                        <a:t>Fostering strong organizational </a:t>
                      </a:r>
                      <a:r>
                        <a:rPr lang="en-US" sz="2400" b="1" dirty="0"/>
                        <a:t>cultures</a:t>
                      </a:r>
                      <a:r>
                        <a:rPr lang="en-US" sz="2400" dirty="0"/>
                        <a:t> &amp; </a:t>
                      </a:r>
                      <a:r>
                        <a:rPr lang="en-US" sz="2400" b="1" dirty="0"/>
                        <a:t>leadership</a:t>
                      </a:r>
                      <a:r>
                        <a:rPr lang="en-US" sz="2400" dirty="0"/>
                        <a:t>, an </a:t>
                      </a:r>
                      <a:r>
                        <a:rPr lang="en-US" sz="2400" b="1" dirty="0"/>
                        <a:t>agile</a:t>
                      </a:r>
                      <a:r>
                        <a:rPr lang="en-US" sz="2400" dirty="0"/>
                        <a:t> mindset, and the right </a:t>
                      </a:r>
                      <a:r>
                        <a:rPr lang="en-US" sz="2400" b="1" dirty="0"/>
                        <a:t>strategies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To create </a:t>
                      </a:r>
                      <a:r>
                        <a:rPr lang="en-US" sz="2400" b="1" dirty="0"/>
                        <a:t>more rapidly-growing, resilient companies </a:t>
                      </a:r>
                      <a:r>
                        <a:rPr lang="en-US" sz="2400" b="0" dirty="0"/>
                        <a:t>in Eastern Iowa 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27391"/>
                  </a:ext>
                </a:extLst>
              </a:tr>
              <a:tr h="16314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Education: </a:t>
                      </a:r>
                      <a:r>
                        <a:rPr lang="en-US" sz="2400" dirty="0"/>
                        <a:t>Niche </a:t>
                      </a:r>
                      <a:r>
                        <a:rPr lang="en-US" sz="2400" b="1" dirty="0"/>
                        <a:t>technology education</a:t>
                      </a:r>
                      <a:r>
                        <a:rPr lang="en-US" sz="2400" dirty="0"/>
                        <a:t> for kids, teachers, and adult career-switchers</a:t>
                      </a:r>
                      <a:endParaRPr lang="en-US" sz="2400" b="1" dirty="0"/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To build </a:t>
                      </a:r>
                      <a:r>
                        <a:rPr lang="en-US" sz="2400" b="1" dirty="0"/>
                        <a:t>a stronger talent pipeline </a:t>
                      </a:r>
                      <a:r>
                        <a:rPr lang="en-US" sz="2400" b="0" dirty="0"/>
                        <a:t>for fast-growing companies in Eastern Iowa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861978"/>
                  </a:ext>
                </a:extLst>
              </a:tr>
              <a:tr h="1631432">
                <a:tc>
                  <a:txBody>
                    <a:bodyPr/>
                    <a:lstStyle/>
                    <a:p>
                      <a:r>
                        <a:rPr lang="en-US" sz="2400" b="1" dirty="0"/>
                        <a:t>Entrepreneurship: </a:t>
                      </a:r>
                      <a:r>
                        <a:rPr lang="en-US" sz="2400" dirty="0"/>
                        <a:t>Providing </a:t>
                      </a:r>
                      <a:r>
                        <a:rPr lang="en-US" sz="2400" b="1" dirty="0"/>
                        <a:t>investment</a:t>
                      </a:r>
                      <a:r>
                        <a:rPr lang="en-US" sz="2400" dirty="0"/>
                        <a:t>, </a:t>
                      </a:r>
                      <a:r>
                        <a:rPr lang="en-US" sz="2400" b="1" dirty="0"/>
                        <a:t>mentoring</a:t>
                      </a:r>
                      <a:r>
                        <a:rPr lang="en-US" sz="2400" dirty="0"/>
                        <a:t>, </a:t>
                      </a:r>
                      <a:r>
                        <a:rPr lang="en-US" sz="2400" b="1" dirty="0"/>
                        <a:t>office space</a:t>
                      </a:r>
                      <a:r>
                        <a:rPr lang="en-US" sz="2400" dirty="0"/>
                        <a:t>, and community </a:t>
                      </a:r>
                      <a:r>
                        <a:rPr lang="en-US" sz="2400" b="1" dirty="0"/>
                        <a:t>resources to entrepreneurs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 </a:t>
                      </a:r>
                      <a:r>
                        <a:rPr lang="en-US" sz="2400" b="1" dirty="0"/>
                        <a:t>increase the number and quality of startups </a:t>
                      </a:r>
                      <a:r>
                        <a:rPr lang="en-US" sz="2400" dirty="0"/>
                        <a:t>in Eastern Iowa.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5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9836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7D2F8-7082-BC48-88B9-83B1C889B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660" y="124507"/>
            <a:ext cx="10736339" cy="6039190"/>
          </a:xfrm>
        </p:spPr>
      </p:pic>
    </p:spTree>
    <p:extLst>
      <p:ext uri="{BB962C8B-B14F-4D97-AF65-F5344CB8AC3E}">
        <p14:creationId xmlns:p14="http://schemas.microsoft.com/office/powerpoint/2010/main" val="3977943315"/>
      </p:ext>
    </p:extLst>
  </p:cSld>
  <p:clrMapOvr>
    <a:masterClrMapping/>
  </p:clrMapOvr>
</p:sld>
</file>

<file path=ppt/theme/theme1.xml><?xml version="1.0" encoding="utf-8"?>
<a:theme xmlns:a="http://schemas.openxmlformats.org/drawingml/2006/main" name="NewBoCo PowerPoin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NewBoCo PowerPoint Template</Template>
  <TotalTime>835</TotalTime>
  <Words>618</Words>
  <Application>Microsoft Macintosh PowerPoint</Application>
  <PresentationFormat>Widescreen</PresentationFormat>
  <Paragraphs>122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Garamond</vt:lpstr>
      <vt:lpstr>Helvetica</vt:lpstr>
      <vt:lpstr>NewBoCo PowerPoint Template</vt:lpstr>
      <vt:lpstr>Welcome to DeltaV!</vt:lpstr>
      <vt:lpstr>Aaron Horn</vt:lpstr>
      <vt:lpstr>PowerPoint Presentation</vt:lpstr>
      <vt:lpstr>PowerPoint Presentation</vt:lpstr>
      <vt:lpstr>PowerPoint Presentation</vt:lpstr>
      <vt:lpstr>We visited the greatest startup communities in the world</vt:lpstr>
      <vt:lpstr>We opened a facility to create tech &amp; startup density where none existed</vt:lpstr>
      <vt:lpstr>PowerPoint Presentation</vt:lpstr>
      <vt:lpstr>PowerPoint Presentation</vt:lpstr>
      <vt:lpstr>We launched the state’s first accelerator program</vt:lpstr>
      <vt:lpstr>PowerPoint Presentation</vt:lpstr>
      <vt:lpstr>We built the region’s first formal angel network </vt:lpstr>
      <vt:lpstr>We opened the region’s first public prototyping lab</vt:lpstr>
      <vt:lpstr>And the first public Virtual Reality lab</vt:lpstr>
      <vt:lpstr>We launched Iowa’s first adult code school</vt:lpstr>
      <vt:lpstr>We created more than 15 tech, code, leadership and entrepreneurship programs for kids </vt:lpstr>
      <vt:lpstr>We launched innovation training programs</vt:lpstr>
      <vt:lpstr>48 companies have participated in our innovation &amp; agile training programs  2 of those are Cedar Rapids-based 2017 Inc. 5000 fastest growing companies</vt:lpstr>
      <vt:lpstr>PowerPoint Presentation</vt:lpstr>
      <vt:lpstr>What we are not</vt:lpstr>
      <vt:lpstr>What we are not</vt:lpstr>
      <vt:lpstr>What we are not</vt:lpstr>
      <vt:lpstr>What we are not</vt:lpstr>
      <vt:lpstr>100% of 2017-2018 reporting graduates found jobs in Iowa within 4 months</vt:lpstr>
      <vt:lpstr>PowerPoint Presentation</vt:lpstr>
      <vt:lpstr>PowerPoint Presentation</vt:lpstr>
      <vt:lpstr>PowerPoint Presentation</vt:lpstr>
      <vt:lpstr>DeltaV works!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NewBoCo 2017</dc:title>
  <dc:creator>Eric Engelmann</dc:creator>
  <cp:lastModifiedBy>Aaron Horn</cp:lastModifiedBy>
  <cp:revision>30</cp:revision>
  <dcterms:created xsi:type="dcterms:W3CDTF">2017-03-09T15:59:53Z</dcterms:created>
  <dcterms:modified xsi:type="dcterms:W3CDTF">2019-07-01T13:27:27Z</dcterms:modified>
</cp:coreProperties>
</file>